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69" r:id="rId4"/>
    <p:sldId id="272" r:id="rId5"/>
    <p:sldId id="273" r:id="rId6"/>
    <p:sldId id="274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5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0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4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6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7A8A-D76E-49D1-BA3B-1F6246EEA554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50FA-C858-4E02-A69E-CCCBC1BE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95375"/>
            <a:ext cx="3400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K.MNTPSQ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dirty="0"/>
              <a:t>PHKDLGK.G [</a:t>
            </a:r>
            <a:r>
              <a:rPr lang="en-US" dirty="0" smtClean="0"/>
              <a:t>110, 123]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"/>
          <a:stretch/>
        </p:blipFill>
        <p:spPr bwMode="auto">
          <a:xfrm>
            <a:off x="2095500" y="2059536"/>
            <a:ext cx="4953000" cy="4493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0" y="1095375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phospho-Ser</a:t>
            </a:r>
            <a:r>
              <a:rPr lang="en-US" dirty="0" smtClean="0">
                <a:solidFill>
                  <a:srgbClr val="FF0000"/>
                </a:solidFill>
              </a:rPr>
              <a:t>- 116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62179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O08648|M3K4_MOUSE</a:t>
            </a:r>
            <a:r>
              <a:rPr lang="en-US" dirty="0" smtClean="0"/>
              <a:t> </a:t>
            </a:r>
            <a:r>
              <a:rPr lang="en-US" i="1" dirty="0"/>
              <a:t>Mitogen-activated protein kinase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smtClean="0"/>
              <a:t>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19595"/>
            <a:ext cx="1595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540.58</a:t>
            </a:r>
            <a:r>
              <a:rPr lang="en-US" dirty="0" smtClean="0"/>
              <a:t>+++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8886" y="202962"/>
            <a:ext cx="241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2"/>
          <a:stretch/>
        </p:blipFill>
        <p:spPr bwMode="auto">
          <a:xfrm>
            <a:off x="2085975" y="1871528"/>
            <a:ext cx="4972050" cy="4529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9591" y="1154668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616.32++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20591" y="1142846"/>
            <a:ext cx="1764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K.DLFDPIIQDR.H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20591" y="773514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P07310|KCRM_MOUSE</a:t>
            </a:r>
            <a:r>
              <a:rPr lang="en-US" dirty="0" smtClean="0"/>
              <a:t> </a:t>
            </a:r>
            <a:r>
              <a:rPr lang="en-US" i="1" dirty="0" err="1" smtClean="0"/>
              <a:t>Creatine</a:t>
            </a:r>
            <a:r>
              <a:rPr lang="en-US" i="1" dirty="0" smtClean="0"/>
              <a:t> kinase M-type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5609" y="202962"/>
            <a:ext cx="234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8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2"/>
          <a:stretch/>
        </p:blipFill>
        <p:spPr bwMode="auto">
          <a:xfrm>
            <a:off x="2085975" y="2025352"/>
            <a:ext cx="4972050" cy="452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2124" y="1383268"/>
            <a:ext cx="1435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K.TDFEVLTK.V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6591" y="1383268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476.75++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124" y="914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Q8CE90|MP2K7_MOUSE</a:t>
            </a:r>
            <a:r>
              <a:rPr lang="en-US" dirty="0" smtClean="0"/>
              <a:t> </a:t>
            </a:r>
            <a:r>
              <a:rPr lang="en-US" i="1" dirty="0" smtClean="0"/>
              <a:t>Dual specificity mitogen-activated protein kinase </a:t>
            </a:r>
            <a:r>
              <a:rPr lang="en-US" i="1" dirty="0" err="1" smtClean="0"/>
              <a:t>kinase</a:t>
            </a:r>
            <a:r>
              <a:rPr lang="en-US" i="1" dirty="0" smtClean="0"/>
              <a:t> 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124" y="202962"/>
            <a:ext cx="234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1"/>
          <a:stretch/>
        </p:blipFill>
        <p:spPr bwMode="auto">
          <a:xfrm>
            <a:off x="2085975" y="1974078"/>
            <a:ext cx="4972050" cy="450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773668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Q9R0Y5|KAD1_MOUSE</a:t>
            </a:r>
            <a:r>
              <a:rPr lang="en-US" dirty="0" smtClean="0"/>
              <a:t> </a:t>
            </a:r>
            <a:r>
              <a:rPr lang="en-US" i="1" dirty="0" smtClean="0"/>
              <a:t>Adenylate kinase isoenzyme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1219200"/>
            <a:ext cx="219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K.VDSSNGFLIDGYPR.E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219200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770.38++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20333" y="202962"/>
            <a:ext cx="240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26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8"/>
          <a:stretch/>
        </p:blipFill>
        <p:spPr bwMode="auto">
          <a:xfrm>
            <a:off x="2247900" y="2179178"/>
            <a:ext cx="4953000" cy="447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86277" y="1515031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523.27++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28677" y="1515031"/>
            <a:ext cx="1913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K.GGVTEALNER.E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8677" y="990600"/>
            <a:ext cx="6977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Q9DBU3|RIOK3_MOUSE</a:t>
            </a:r>
            <a:r>
              <a:rPr lang="en-US" dirty="0" smtClean="0"/>
              <a:t> </a:t>
            </a:r>
            <a:r>
              <a:rPr lang="en-US" i="1" dirty="0"/>
              <a:t>Serine/threonine-protein kinase </a:t>
            </a:r>
            <a:r>
              <a:rPr lang="en-US" i="1" dirty="0" smtClean="0"/>
              <a:t>RIO3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4111" y="202962"/>
            <a:ext cx="238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3"/>
          <a:stretch/>
        </p:blipFill>
        <p:spPr bwMode="auto">
          <a:xfrm>
            <a:off x="2095500" y="2367185"/>
            <a:ext cx="4953000" cy="449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3124" y="1716643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551.31++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9909" y="1716643"/>
            <a:ext cx="275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R.FLVVQPQDR.C [</a:t>
            </a:r>
            <a:r>
              <a:rPr lang="en-US" dirty="0" smtClean="0"/>
              <a:t>268, 276]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9144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P07934|PHKG1_MOUSE</a:t>
            </a:r>
            <a:r>
              <a:rPr lang="en-US" dirty="0" smtClean="0"/>
              <a:t> </a:t>
            </a:r>
            <a:r>
              <a:rPr lang="en-US" i="1" dirty="0"/>
              <a:t>Phosphorylase b kinase gamma catalytic chain, </a:t>
            </a:r>
            <a:endParaRPr lang="en-US" i="1" dirty="0" smtClean="0"/>
          </a:p>
          <a:p>
            <a:r>
              <a:rPr lang="en-US" i="1" dirty="0" smtClean="0"/>
              <a:t>skeletal </a:t>
            </a:r>
            <a:r>
              <a:rPr lang="en-US" i="1" dirty="0"/>
              <a:t>muscle </a:t>
            </a:r>
            <a:r>
              <a:rPr lang="en-US" i="1" dirty="0" smtClean="0"/>
              <a:t>isoform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02962"/>
            <a:ext cx="2483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7"/>
          <a:stretch/>
        </p:blipFill>
        <p:spPr bwMode="auto">
          <a:xfrm>
            <a:off x="2095500" y="2281727"/>
            <a:ext cx="4953000" cy="447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9191" y="1459468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571.31++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37544" y="1459468"/>
            <a:ext cx="2817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R.GDLGIEIPAEK.V [</a:t>
            </a:r>
            <a:r>
              <a:rPr lang="en-US" dirty="0" smtClean="0"/>
              <a:t>295, 305]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7544" y="926068"/>
            <a:ext cx="6704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P52480|KPYM_MOUSE</a:t>
            </a:r>
            <a:r>
              <a:rPr lang="en-US" dirty="0" smtClean="0"/>
              <a:t> </a:t>
            </a:r>
            <a:r>
              <a:rPr lang="en-US" i="1" dirty="0"/>
              <a:t>Pyruvate kinase isozymes </a:t>
            </a:r>
            <a:r>
              <a:rPr lang="en-US" i="1" dirty="0" smtClean="0"/>
              <a:t>M1/M2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6563" y="202962"/>
            <a:ext cx="243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8"/>
          <a:stretch/>
        </p:blipFill>
        <p:spPr bwMode="auto">
          <a:xfrm>
            <a:off x="2247900" y="2290273"/>
            <a:ext cx="4953000" cy="449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72819" y="1535668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623.33++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7619" y="1535668"/>
            <a:ext cx="2989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R.MGLIQTADQLR.F [</a:t>
            </a:r>
            <a:r>
              <a:rPr lang="en-US" dirty="0" smtClean="0"/>
              <a:t>258, 268]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7619" y="10668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P35821|PTN1_MOUSE</a:t>
            </a:r>
            <a:r>
              <a:rPr lang="en-US" dirty="0" smtClean="0"/>
              <a:t> </a:t>
            </a:r>
            <a:r>
              <a:rPr lang="en-US" i="1" dirty="0"/>
              <a:t>Tyrosine-protein phosphatase non-receptor type </a:t>
            </a:r>
            <a:r>
              <a:rPr lang="en-US" i="1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7619" y="202962"/>
            <a:ext cx="243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7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420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R.LE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dirty="0"/>
              <a:t>EEDSIGWGTAD</a:t>
            </a:r>
            <a:r>
              <a:rPr lang="en-US" b="1" u="sng" dirty="0"/>
              <a:t>C</a:t>
            </a:r>
            <a:r>
              <a:rPr lang="en-US" dirty="0"/>
              <a:t>GPEASR.H [</a:t>
            </a:r>
            <a:r>
              <a:rPr lang="en-US" dirty="0" smtClean="0"/>
              <a:t>490, 510]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771974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O08648|M3K4_MOUSE</a:t>
            </a:r>
            <a:r>
              <a:rPr lang="en-US" dirty="0" smtClean="0"/>
              <a:t> </a:t>
            </a:r>
            <a:r>
              <a:rPr lang="en-US" i="1" dirty="0"/>
              <a:t>Mitogen-activated protein kinase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smtClean="0"/>
              <a:t>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64732"/>
            <a:ext cx="1595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782.65+++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7"/>
          <a:stretch/>
        </p:blipFill>
        <p:spPr bwMode="auto">
          <a:xfrm>
            <a:off x="2095500" y="2298819"/>
            <a:ext cx="4953000" cy="44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8400" y="12954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phospho-Ser</a:t>
            </a:r>
            <a:r>
              <a:rPr lang="en-US" dirty="0" smtClean="0">
                <a:solidFill>
                  <a:srgbClr val="FF0000"/>
                </a:solidFill>
              </a:rPr>
              <a:t>- 492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02962"/>
            <a:ext cx="241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82653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O08648|M3K4_MOUSE</a:t>
            </a:r>
            <a:r>
              <a:rPr lang="en-US" dirty="0" smtClean="0"/>
              <a:t> </a:t>
            </a:r>
            <a:r>
              <a:rPr lang="en-US" i="1" dirty="0"/>
              <a:t>Mitogen-activated protein kinase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smtClean="0"/>
              <a:t>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2"/>
          <a:stretch/>
        </p:blipFill>
        <p:spPr bwMode="auto">
          <a:xfrm>
            <a:off x="2132189" y="2247544"/>
            <a:ext cx="4953000" cy="450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664732"/>
            <a:ext cx="171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463.45++++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272064"/>
            <a:ext cx="3540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R.HS</a:t>
            </a:r>
            <a:r>
              <a:rPr lang="en-US" b="1" u="sng" dirty="0">
                <a:solidFill>
                  <a:srgbClr val="FF0000"/>
                </a:solidFill>
              </a:rPr>
              <a:t>S</a:t>
            </a:r>
            <a:r>
              <a:rPr lang="en-US" dirty="0"/>
              <a:t>PTEERDEPAYPR.S [</a:t>
            </a:r>
            <a:r>
              <a:rPr lang="en-US" dirty="0" smtClean="0"/>
              <a:t>1239, 1253]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1272064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phospho-Ser</a:t>
            </a:r>
            <a:r>
              <a:rPr lang="en-US" dirty="0" smtClean="0">
                <a:solidFill>
                  <a:srgbClr val="FF0000"/>
                </a:solidFill>
              </a:rPr>
              <a:t>- 1241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1" y="202962"/>
            <a:ext cx="240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767" y="62126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O08648|M3K4_MOUSE</a:t>
            </a:r>
            <a:r>
              <a:rPr lang="en-US" dirty="0" smtClean="0"/>
              <a:t> </a:t>
            </a:r>
            <a:r>
              <a:rPr lang="en-US" i="1" dirty="0"/>
              <a:t>Mitogen-activated protein kinase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smtClean="0"/>
              <a:t>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6767" y="1611868"/>
            <a:ext cx="1712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1053.17+++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6767" y="1140094"/>
            <a:ext cx="6076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K.LKNNAQ</a:t>
            </a:r>
            <a:r>
              <a:rPr lang="en-US" b="1" u="sng" dirty="0">
                <a:solidFill>
                  <a:srgbClr val="FF0000"/>
                </a:solidFill>
              </a:rPr>
              <a:t>T</a:t>
            </a:r>
            <a:r>
              <a:rPr lang="en-US" dirty="0"/>
              <a:t>MPGEVNSTLGTAAYMAPEVITR.A [</a:t>
            </a:r>
            <a:r>
              <a:rPr lang="en-US" dirty="0" smtClean="0"/>
              <a:t>1477, 1505]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2"/>
          <a:stretch/>
        </p:blipFill>
        <p:spPr bwMode="auto">
          <a:xfrm>
            <a:off x="2095500" y="2221907"/>
            <a:ext cx="4953000" cy="448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81367" y="1140473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phospho-Thr</a:t>
            </a:r>
            <a:r>
              <a:rPr lang="en-US" dirty="0" smtClean="0">
                <a:solidFill>
                  <a:srgbClr val="FF0000"/>
                </a:solidFill>
              </a:rPr>
              <a:t>- 1483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02962"/>
            <a:ext cx="24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3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73668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O08648|M3K4_MOUSE</a:t>
            </a:r>
            <a:r>
              <a:rPr lang="en-US" dirty="0" smtClean="0"/>
              <a:t> </a:t>
            </a:r>
            <a:r>
              <a:rPr lang="en-US" i="1" dirty="0"/>
              <a:t>Mitogen-activated protein kinase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err="1"/>
              <a:t>kinase</a:t>
            </a:r>
            <a:r>
              <a:rPr lang="en-US" i="1" dirty="0"/>
              <a:t> </a:t>
            </a:r>
            <a:r>
              <a:rPr lang="en-US" i="1" dirty="0" smtClean="0"/>
              <a:t>4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8"/>
          <a:stretch/>
        </p:blipFill>
        <p:spPr bwMode="auto">
          <a:xfrm>
            <a:off x="2095500" y="2136449"/>
            <a:ext cx="4953000" cy="449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1189897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K.NNAQ</a:t>
            </a:r>
            <a:r>
              <a:rPr lang="en-US" b="1" u="sng" dirty="0">
                <a:solidFill>
                  <a:srgbClr val="FF0000"/>
                </a:solidFill>
              </a:rPr>
              <a:t>T</a:t>
            </a:r>
            <a:r>
              <a:rPr lang="en-US" dirty="0"/>
              <a:t>MPGEVNSTLGTAAYMAPEVITR.A [</a:t>
            </a:r>
            <a:r>
              <a:rPr lang="en-US" dirty="0" smtClean="0"/>
              <a:t>1479, 1505]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586230"/>
            <a:ext cx="1595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972.78+++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189897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phospho-Thr</a:t>
            </a:r>
            <a:r>
              <a:rPr lang="en-US" dirty="0" smtClean="0">
                <a:solidFill>
                  <a:srgbClr val="FF0000"/>
                </a:solidFill>
              </a:rPr>
              <a:t>- 1483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4434" y="1488211"/>
            <a:ext cx="191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(different </a:t>
            </a:r>
            <a:r>
              <a:rPr lang="en-US" dirty="0" smtClean="0"/>
              <a:t>peptide)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2962"/>
            <a:ext cx="23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3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667000"/>
            <a:ext cx="534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1 - continued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kinase or phosphatase </a:t>
            </a:r>
            <a:r>
              <a:rPr lang="en-US" dirty="0" smtClean="0"/>
              <a:t>– “one </a:t>
            </a:r>
            <a:r>
              <a:rPr lang="en-US" dirty="0" smtClean="0"/>
              <a:t>peptide </a:t>
            </a:r>
            <a:r>
              <a:rPr lang="en-US" dirty="0" smtClean="0"/>
              <a:t>wonders”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8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5791" y="6974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P18826|KPB1_MOUSE</a:t>
            </a:r>
            <a:r>
              <a:rPr lang="en-US" dirty="0" smtClean="0"/>
              <a:t> </a:t>
            </a:r>
            <a:r>
              <a:rPr lang="en-US" i="1" dirty="0" smtClean="0"/>
              <a:t>Phosphorylase b kinase regulatory subunit alpha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5791" y="1154668"/>
            <a:ext cx="1972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K.TLGADDTMLAK.D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4791" y="1154668"/>
            <a:ext cx="147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568.29++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2"/>
          <a:stretch/>
        </p:blipFill>
        <p:spPr bwMode="auto">
          <a:xfrm>
            <a:off x="2085975" y="2025352"/>
            <a:ext cx="4972050" cy="452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20853" y="202962"/>
            <a:ext cx="239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19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9"/>
          <a:stretch/>
        </p:blipFill>
        <p:spPr bwMode="auto">
          <a:xfrm>
            <a:off x="2085975" y="2033898"/>
            <a:ext cx="4972050" cy="451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849868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Q9D358|PPAC_MOUSE</a:t>
            </a:r>
            <a:r>
              <a:rPr lang="en-US" dirty="0" smtClean="0"/>
              <a:t> </a:t>
            </a:r>
            <a:r>
              <a:rPr lang="en-US" i="1" dirty="0" smtClean="0"/>
              <a:t>Low molecular weight </a:t>
            </a:r>
            <a:r>
              <a:rPr lang="en-US" i="1" dirty="0" err="1" smtClean="0"/>
              <a:t>phosphotyrosine</a:t>
            </a:r>
            <a:r>
              <a:rPr lang="en-US" i="1" dirty="0" smtClean="0"/>
              <a:t> protein phosphatase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383268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R.SPIAEAVFR.K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9268" y="1383268"/>
            <a:ext cx="2087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m/z 495.27++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02962"/>
            <a:ext cx="243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7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/>
          <a:stretch/>
        </p:blipFill>
        <p:spPr bwMode="auto">
          <a:xfrm>
            <a:off x="2085975" y="2119356"/>
            <a:ext cx="4972050" cy="451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1230868"/>
            <a:ext cx="188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R.AEFLSLNQPPK.G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10893" y="1230868"/>
            <a:ext cx="1531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m/z 622.34++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785336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Q91WB2|PPAC3_MOUSE</a:t>
            </a:r>
            <a:r>
              <a:rPr lang="en-US" dirty="0" smtClean="0"/>
              <a:t> </a:t>
            </a:r>
            <a:r>
              <a:rPr lang="en-US" i="1" dirty="0" smtClean="0"/>
              <a:t>Probable lipid phosphate phosphatase PPAPDC3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2962"/>
            <a:ext cx="243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Supplemental Figure 1H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9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272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Birgit Schilling</dc:creator>
  <cp:lastModifiedBy>Birgit Schilling</cp:lastModifiedBy>
  <cp:revision>30</cp:revision>
  <dcterms:created xsi:type="dcterms:W3CDTF">2013-11-01T22:55:08Z</dcterms:created>
  <dcterms:modified xsi:type="dcterms:W3CDTF">2016-05-17T01:23:21Z</dcterms:modified>
</cp:coreProperties>
</file>